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2" r:id="rId2"/>
    <p:sldId id="409" r:id="rId3"/>
    <p:sldId id="410" r:id="rId4"/>
    <p:sldId id="411" r:id="rId5"/>
    <p:sldId id="412" r:id="rId6"/>
    <p:sldId id="413" r:id="rId7"/>
    <p:sldId id="414" r:id="rId8"/>
    <p:sldId id="415" r:id="rId9"/>
    <p:sldId id="41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50" autoAdjust="0"/>
  </p:normalViewPr>
  <p:slideViewPr>
    <p:cSldViewPr>
      <p:cViewPr varScale="1">
        <p:scale>
          <a:sx n="65" d="100"/>
          <a:sy n="65" d="100"/>
        </p:scale>
        <p:origin x="-1280" y="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B9636-B218-48E7-A003-EB06D47D9FD2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C78D2-32AA-4099-96CF-ECD0C435B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56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 405 Sanitary and Environmental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3923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/>
              <a:t>Al Mansour University College</a:t>
            </a:r>
          </a:p>
          <a:p>
            <a:pPr marL="0" indent="0" algn="ctr">
              <a:buNone/>
            </a:pPr>
            <a:r>
              <a:rPr lang="en-US" dirty="0"/>
              <a:t>Civil Engineering department</a:t>
            </a:r>
          </a:p>
          <a:p>
            <a:pPr marL="0" indent="0" algn="ctr">
              <a:buNone/>
            </a:pPr>
            <a:r>
              <a:rPr lang="en-US" dirty="0" smtClean="0"/>
              <a:t>2017-2018</a:t>
            </a:r>
          </a:p>
          <a:p>
            <a:pPr marL="0" indent="0" algn="ctr">
              <a:buNone/>
            </a:pPr>
            <a:r>
              <a:rPr lang="en-US" dirty="0" smtClean="0"/>
              <a:t>Lecture 8</a:t>
            </a:r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/>
              <a:t>Ameer</a:t>
            </a:r>
            <a:r>
              <a:rPr lang="en-US" dirty="0"/>
              <a:t> </a:t>
            </a:r>
            <a:r>
              <a:rPr lang="en-US" dirty="0" err="1"/>
              <a:t>Badr</a:t>
            </a:r>
            <a:r>
              <a:rPr lang="en-US" dirty="0"/>
              <a:t> </a:t>
            </a:r>
            <a:r>
              <a:rPr lang="en-US" dirty="0" err="1"/>
              <a:t>Khudhair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281" y="1679575"/>
            <a:ext cx="2047875" cy="251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99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Filtration</a:t>
            </a:r>
            <a:endParaRPr lang="ar-IQ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6477000" cy="52578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/>
              <a:t>Water </a:t>
            </a:r>
            <a:r>
              <a:rPr lang="en-US" dirty="0"/>
              <a:t>filtration is a physical and chemical process for </a:t>
            </a:r>
            <a:r>
              <a:rPr lang="en-US" b="1" dirty="0"/>
              <a:t>separating suspended</a:t>
            </a:r>
            <a:r>
              <a:rPr lang="en-US" dirty="0"/>
              <a:t> and colloidal impurities from water by passage through a porous </a:t>
            </a:r>
            <a:r>
              <a:rPr lang="en-US" dirty="0" smtClean="0"/>
              <a:t>medium</a:t>
            </a:r>
          </a:p>
          <a:p>
            <a:pPr algn="just"/>
            <a:r>
              <a:rPr lang="en-US" dirty="0" smtClean="0"/>
              <a:t>A </a:t>
            </a:r>
            <a:r>
              <a:rPr lang="en-US" dirty="0"/>
              <a:t>bed of sand or other </a:t>
            </a:r>
            <a:r>
              <a:rPr lang="en-US" b="1" dirty="0"/>
              <a:t>granular</a:t>
            </a:r>
            <a:r>
              <a:rPr lang="en-US" dirty="0"/>
              <a:t> material. </a:t>
            </a:r>
            <a:endParaRPr lang="en-US" dirty="0" smtClean="0"/>
          </a:p>
          <a:p>
            <a:pPr algn="just"/>
            <a:r>
              <a:rPr lang="en-US" dirty="0" smtClean="0"/>
              <a:t>Water </a:t>
            </a:r>
            <a:r>
              <a:rPr lang="en-US" dirty="0"/>
              <a:t>fills the pores of the medium, and the impurities are left behind in the openings or upon the medium itself. </a:t>
            </a:r>
            <a:endParaRPr lang="ar-IQ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7" t="13939" r="5826" b="8184"/>
          <a:stretch/>
        </p:blipFill>
        <p:spPr bwMode="auto">
          <a:xfrm>
            <a:off x="6858000" y="1371600"/>
            <a:ext cx="2226365" cy="403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4884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/>
              <a:t>Type of </a:t>
            </a:r>
            <a:r>
              <a:rPr lang="en-US" sz="4000" b="1" dirty="0" smtClean="0"/>
              <a:t>Filters</a:t>
            </a:r>
            <a:endParaRPr lang="ar-IQ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b="1" dirty="0" smtClean="0"/>
              <a:t>Slow </a:t>
            </a:r>
            <a:r>
              <a:rPr lang="en-US" b="1" dirty="0"/>
              <a:t>Sand </a:t>
            </a:r>
            <a:r>
              <a:rPr lang="en-US" b="1" dirty="0" smtClean="0"/>
              <a:t>Filters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/>
              <a:t>This type of filters was the one used first in water treatment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One </a:t>
            </a:r>
            <a:r>
              <a:rPr lang="en-US" dirty="0"/>
              <a:t>of the principal drawbacks is the </a:t>
            </a:r>
            <a:r>
              <a:rPr lang="en-US" b="1" dirty="0"/>
              <a:t>large land areas required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These </a:t>
            </a:r>
            <a:r>
              <a:rPr lang="en-US" dirty="0"/>
              <a:t>filters are usually covered to protect against freezing in winter and algae growth in summer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Slow </a:t>
            </a:r>
            <a:r>
              <a:rPr lang="en-US" dirty="0"/>
              <a:t>sand filters remove most </a:t>
            </a:r>
            <a:r>
              <a:rPr lang="en-US" b="1" dirty="0"/>
              <a:t>suspended solids</a:t>
            </a:r>
            <a:r>
              <a:rPr lang="en-US" dirty="0"/>
              <a:t> and </a:t>
            </a:r>
            <a:r>
              <a:rPr lang="en-US" b="1" dirty="0"/>
              <a:t>reduce bacteria</a:t>
            </a:r>
            <a:r>
              <a:rPr lang="en-US" dirty="0"/>
              <a:t> in excess of 98 percent. </a:t>
            </a:r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under drainage system is constructed from split tile, with laterals laid in coarse stone and discharging into a tile or concrete main drain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The </a:t>
            </a:r>
            <a:r>
              <a:rPr lang="en-US" dirty="0"/>
              <a:t>length of run between cleanings is </a:t>
            </a:r>
            <a:r>
              <a:rPr lang="en-US" b="1" dirty="0"/>
              <a:t>20 – 60 days</a:t>
            </a:r>
            <a:r>
              <a:rPr lang="en-US" dirty="0"/>
              <a:t>. </a:t>
            </a:r>
            <a:endParaRPr lang="en-US" dirty="0" smtClean="0"/>
          </a:p>
          <a:p>
            <a:pPr algn="just"/>
            <a:r>
              <a:rPr lang="en-US" dirty="0" smtClean="0"/>
              <a:t>Many </a:t>
            </a:r>
            <a:r>
              <a:rPr lang="en-US" dirty="0"/>
              <a:t>slow sand filters have </a:t>
            </a:r>
            <a:r>
              <a:rPr lang="en-US" b="1" dirty="0"/>
              <a:t>no pretreatment</a:t>
            </a:r>
            <a:r>
              <a:rPr lang="en-US" dirty="0"/>
              <a:t> and others are preceded by coagulation, settling, or roughing filters. </a:t>
            </a:r>
            <a:endParaRPr lang="en-US" dirty="0" smtClean="0"/>
          </a:p>
          <a:p>
            <a:pPr algn="just"/>
            <a:r>
              <a:rPr lang="en-US" dirty="0" smtClean="0"/>
              <a:t>Slow </a:t>
            </a:r>
            <a:r>
              <a:rPr lang="en-US" dirty="0"/>
              <a:t>sand filters are cleaned by </a:t>
            </a:r>
            <a:r>
              <a:rPr lang="en-US" b="1" dirty="0"/>
              <a:t>scraping</a:t>
            </a:r>
            <a:r>
              <a:rPr lang="en-US" dirty="0"/>
              <a:t> a surface layer of sand and washing the removed sand, or washing the surface sand in place by a traveling washer. </a:t>
            </a:r>
            <a:endParaRPr lang="en-US" dirty="0" smtClean="0"/>
          </a:p>
          <a:p>
            <a:pPr algn="just"/>
            <a:r>
              <a:rPr lang="en-US" dirty="0" smtClean="0"/>
              <a:t>Figure </a:t>
            </a:r>
            <a:r>
              <a:rPr lang="en-US" dirty="0"/>
              <a:t>1 shows a typical slow sand filter. 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0185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305800" cy="6248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2868424" y="6477000"/>
            <a:ext cx="3407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1: Slow sand filtration basin</a:t>
            </a:r>
          </a:p>
        </p:txBody>
      </p:sp>
    </p:spTree>
    <p:extLst>
      <p:ext uri="{BB962C8B-B14F-4D97-AF65-F5344CB8AC3E}">
        <p14:creationId xmlns:p14="http://schemas.microsoft.com/office/powerpoint/2010/main" val="1809464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b="1" dirty="0"/>
              <a:t>Gravity Rapid Sand </a:t>
            </a:r>
            <a:r>
              <a:rPr lang="en-US" b="1" dirty="0" smtClean="0"/>
              <a:t>Filters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/>
              <a:t>The vast majority of present-day water treatment plants use the gravity rapid sand filter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This </a:t>
            </a:r>
            <a:r>
              <a:rPr lang="en-US" dirty="0"/>
              <a:t>filter is normally a single-media, down flow, </a:t>
            </a:r>
            <a:r>
              <a:rPr lang="en-US" b="1" dirty="0"/>
              <a:t>fine-to-coarse</a:t>
            </a:r>
            <a:r>
              <a:rPr lang="en-US" dirty="0"/>
              <a:t> filter</a:t>
            </a:r>
            <a:r>
              <a:rPr lang="en-US" dirty="0" smtClean="0"/>
              <a:t>.</a:t>
            </a:r>
          </a:p>
          <a:p>
            <a:pPr algn="just"/>
            <a:r>
              <a:rPr lang="en-US" b="1" dirty="0" smtClean="0"/>
              <a:t>Natural </a:t>
            </a:r>
            <a:r>
              <a:rPr lang="en-US" b="1" dirty="0"/>
              <a:t>silica sand</a:t>
            </a:r>
            <a:r>
              <a:rPr lang="en-US" dirty="0"/>
              <a:t> is the common filtering medium, but crushed </a:t>
            </a:r>
            <a:r>
              <a:rPr lang="en-US" b="1" dirty="0"/>
              <a:t>anthracite</a:t>
            </a:r>
            <a:r>
              <a:rPr lang="en-US" dirty="0"/>
              <a:t> coal is also widely used. </a:t>
            </a:r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b="1" dirty="0"/>
              <a:t>size</a:t>
            </a:r>
            <a:r>
              <a:rPr lang="en-US" dirty="0"/>
              <a:t> of the sand and the </a:t>
            </a:r>
            <a:r>
              <a:rPr lang="en-US" b="1" dirty="0"/>
              <a:t>depth</a:t>
            </a:r>
            <a:r>
              <a:rPr lang="en-US" dirty="0"/>
              <a:t> of the bed determine the </a:t>
            </a:r>
            <a:r>
              <a:rPr lang="en-US" b="1" dirty="0"/>
              <a:t>velocity</a:t>
            </a:r>
            <a:r>
              <a:rPr lang="en-US" dirty="0"/>
              <a:t> of applied wash water and the height of the gutter edge above the sand surface. </a:t>
            </a:r>
            <a:endParaRPr lang="en-US" dirty="0" smtClean="0"/>
          </a:p>
          <a:p>
            <a:pPr algn="just"/>
            <a:r>
              <a:rPr lang="en-US" dirty="0" smtClean="0"/>
              <a:t>Filters </a:t>
            </a:r>
            <a:r>
              <a:rPr lang="en-US" dirty="0"/>
              <a:t>containing coarse sand must be deeper than those containing fine sand, and require a greater velocity of applied wash water to lift the sand and clean the bed properly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Disadvantages </a:t>
            </a:r>
            <a:r>
              <a:rPr lang="en-US" dirty="0"/>
              <a:t>of rapid sand filters as compared to slow sand filters </a:t>
            </a:r>
            <a:r>
              <a:rPr lang="en-US" b="1" dirty="0"/>
              <a:t>include surface blockage</a:t>
            </a:r>
            <a:r>
              <a:rPr lang="en-US" dirty="0"/>
              <a:t>, breakthrough due to coarse media, and loss of biological treatment due to high-rate backwashes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Figure </a:t>
            </a:r>
            <a:r>
              <a:rPr lang="en-US" dirty="0"/>
              <a:t>2 shows a typical section of a rapid sand filter.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081232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upload.wikimedia.org/wikipedia/commons/thumb/b/b0/Rapid_sand_filter_EPA.jpg/800px-Rapid_sand_filter_EP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1000"/>
            <a:ext cx="7772400" cy="5943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2667000" y="6488668"/>
            <a:ext cx="3703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2: section of a rapid sand filter.</a:t>
            </a:r>
          </a:p>
        </p:txBody>
      </p:sp>
    </p:spTree>
    <p:extLst>
      <p:ext uri="{BB962C8B-B14F-4D97-AF65-F5344CB8AC3E}">
        <p14:creationId xmlns:p14="http://schemas.microsoft.com/office/powerpoint/2010/main" val="3485190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7056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b="1" dirty="0"/>
              <a:t>Pressure </a:t>
            </a:r>
            <a:r>
              <a:rPr lang="en-US" b="1" dirty="0" smtClean="0"/>
              <a:t>Filters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/>
              <a:t>Pressure filters are based on the same principles as rapid sand gravity filters, except that the filter is </a:t>
            </a:r>
            <a:r>
              <a:rPr lang="en-US" b="1" dirty="0"/>
              <a:t>contained in a</a:t>
            </a:r>
            <a:r>
              <a:rPr lang="en-US" dirty="0"/>
              <a:t> </a:t>
            </a:r>
            <a:r>
              <a:rPr lang="en-US" b="1" dirty="0"/>
              <a:t>pressure </a:t>
            </a:r>
            <a:r>
              <a:rPr lang="en-US" b="1" dirty="0" smtClean="0"/>
              <a:t>vessel</a:t>
            </a:r>
            <a:r>
              <a:rPr lang="en-US" dirty="0" smtClean="0"/>
              <a:t>, usually a cylindrical steel tank. </a:t>
            </a:r>
          </a:p>
          <a:p>
            <a:pPr algn="just"/>
            <a:r>
              <a:rPr lang="en-US" dirty="0" smtClean="0"/>
              <a:t>Granular filter media is used. </a:t>
            </a:r>
          </a:p>
          <a:p>
            <a:pPr algn="just"/>
            <a:r>
              <a:rPr lang="en-US" dirty="0" smtClean="0"/>
              <a:t>Water is </a:t>
            </a:r>
            <a:r>
              <a:rPr lang="en-US" b="1" dirty="0" smtClean="0"/>
              <a:t>pumped under pressure through the filter</a:t>
            </a:r>
            <a:r>
              <a:rPr lang="en-US" dirty="0" smtClean="0"/>
              <a:t>, and the media are washed by reversing flow through the bed, flushing out the impurities. </a:t>
            </a:r>
          </a:p>
          <a:p>
            <a:pPr algn="just"/>
            <a:r>
              <a:rPr lang="en-US" dirty="0" smtClean="0"/>
              <a:t>Filtration rates are comparable to those in gravity rapid sand filters.</a:t>
            </a:r>
          </a:p>
          <a:p>
            <a:pPr algn="just"/>
            <a:r>
              <a:rPr lang="en-US" dirty="0" smtClean="0"/>
              <a:t>The </a:t>
            </a:r>
            <a:r>
              <a:rPr lang="en-US" b="1" dirty="0" smtClean="0"/>
              <a:t>maximum head loss</a:t>
            </a:r>
            <a:r>
              <a:rPr lang="en-US" dirty="0" smtClean="0"/>
              <a:t> can be significantly greater since it is a function of the input pump pressure rather than static water level.</a:t>
            </a:r>
          </a:p>
          <a:p>
            <a:pPr algn="just"/>
            <a:r>
              <a:rPr lang="en-US" b="1" dirty="0" smtClean="0"/>
              <a:t>Careless</a:t>
            </a:r>
            <a:r>
              <a:rPr lang="en-US" dirty="0" smtClean="0"/>
              <a:t> operation is a problem because of the fact that the bed cannot be seen, and </a:t>
            </a:r>
            <a:r>
              <a:rPr lang="en-US" b="1" dirty="0" smtClean="0"/>
              <a:t>excess pressure </a:t>
            </a:r>
            <a:r>
              <a:rPr lang="en-US" dirty="0" smtClean="0"/>
              <a:t>can be applied to force water through the filter.</a:t>
            </a:r>
          </a:p>
          <a:p>
            <a:pPr algn="just"/>
            <a:r>
              <a:rPr lang="en-US" dirty="0" smtClean="0"/>
              <a:t>Pressure filters are commonly installed in small municipal softening and iron-removal plants, and in industrial water treatment processes. </a:t>
            </a:r>
          </a:p>
          <a:p>
            <a:pPr algn="just"/>
            <a:r>
              <a:rPr lang="en-US" dirty="0" smtClean="0"/>
              <a:t>Figure 3 illustrates a typical pressure filter.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469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7" r="8907"/>
          <a:stretch/>
        </p:blipFill>
        <p:spPr bwMode="auto">
          <a:xfrm>
            <a:off x="1219200" y="0"/>
            <a:ext cx="6781800" cy="5638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92526" y="6488668"/>
            <a:ext cx="4036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3: section of typical pressure filter.</a:t>
            </a:r>
          </a:p>
        </p:txBody>
      </p:sp>
    </p:spTree>
    <p:extLst>
      <p:ext uri="{BB962C8B-B14F-4D97-AF65-F5344CB8AC3E}">
        <p14:creationId xmlns:p14="http://schemas.microsoft.com/office/powerpoint/2010/main" val="298306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/>
              <a:t>Table 1: </a:t>
            </a:r>
            <a:r>
              <a:rPr lang="en-US" dirty="0" smtClean="0"/>
              <a:t>Show </a:t>
            </a:r>
            <a:r>
              <a:rPr lang="en-US" dirty="0"/>
              <a:t>the difference between Rapid sand filter (RSF) and Slow sand filter (SSF)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77141"/>
              </p:ext>
            </p:extLst>
          </p:nvPr>
        </p:nvGraphicFramePr>
        <p:xfrm>
          <a:off x="1" y="838191"/>
          <a:ext cx="9143999" cy="61769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3804"/>
                <a:gridCol w="3609473"/>
                <a:gridCol w="3540722"/>
              </a:tblGrid>
              <a:tr h="363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Rapid sand filter (RSF)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Slow sand filter (SSF)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3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Space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Occupies little space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Large space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3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Rate of filtration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High: 100 times faster than SSF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Low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3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Effective sand size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0.4-0.7 mm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 – 0.3 mm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3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Preliminary treatment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Coagulation and sedimentation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Plain sedimentation 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3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Washing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Back washing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Scraping the sand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3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Loss of head allowed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High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Low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3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Removal of turbidity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Good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Good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3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Removal of color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Good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Fair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3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Removal of bacteria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98 – 99%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99.9 – 99.99%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3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Operation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Require expert supervision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 need for expert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3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Cost of operation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Capital cost is low; running cost high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Capital cost is high; running cost low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487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Common applications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Small ground water systems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Most commonly used filter for surface water treatment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76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4295</TotalTime>
  <Words>717</Words>
  <Application>Microsoft Office PowerPoint</Application>
  <PresentationFormat>On-screen Show (4:3)</PresentationFormat>
  <Paragraphs>78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CE 405 Sanitary and Environmental Engineering</vt:lpstr>
      <vt:lpstr>Filtration</vt:lpstr>
      <vt:lpstr>Type of Filters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Waste water</dc:title>
  <dc:creator>User</dc:creator>
  <cp:lastModifiedBy>Amer Bader</cp:lastModifiedBy>
  <cp:revision>266</cp:revision>
  <dcterms:created xsi:type="dcterms:W3CDTF">2006-08-16T00:00:00Z</dcterms:created>
  <dcterms:modified xsi:type="dcterms:W3CDTF">2017-12-15T20:05:26Z</dcterms:modified>
</cp:coreProperties>
</file>